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3902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894" autoAdjust="0"/>
  </p:normalViewPr>
  <p:slideViewPr>
    <p:cSldViewPr snapToGrid="0">
      <p:cViewPr varScale="1">
        <p:scale>
          <a:sx n="102" d="100"/>
          <a:sy n="102" d="100"/>
        </p:scale>
        <p:origin x="89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050CF-6B6D-4B6A-91EC-A7B7E33B9089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CF3F2-8681-4785-9E06-CD1224D19F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5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0D0A1-A4A1-49C6-A8AD-F583A75DA60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949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2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350114" y="4346619"/>
            <a:ext cx="1581569" cy="2389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ctr">
              <a:buNone/>
              <a:defRPr sz="1200" cap="all" baseline="0">
                <a:latin typeface="Arial Narrow" panose="020B0606020202030204" pitchFamily="34" charset="0"/>
              </a:defRPr>
            </a:lvl1pPr>
            <a:lvl2pPr marL="342900" indent="0" algn="l">
              <a:buNone/>
              <a:defRPr sz="2100">
                <a:latin typeface="Arial Narrow" panose="020B0606020202030204" pitchFamily="34" charset="0"/>
              </a:defRPr>
            </a:lvl2pPr>
            <a:lvl3pPr marL="685800" indent="0" algn="l">
              <a:buNone/>
              <a:defRPr sz="1800">
                <a:latin typeface="Arial Narrow" panose="020B0606020202030204" pitchFamily="34" charset="0"/>
              </a:defRPr>
            </a:lvl3pPr>
            <a:lvl4pPr marL="1028700" indent="0" algn="l">
              <a:buNone/>
              <a:defRPr sz="1500">
                <a:latin typeface="Arial Narrow" panose="020B0606020202030204" pitchFamily="34" charset="0"/>
              </a:defRPr>
            </a:lvl4pPr>
            <a:lvl5pPr marL="1371600" indent="0" algn="l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Presenter and date</a:t>
            </a:r>
            <a:endParaRPr lang="en-GB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051538" y="3960123"/>
            <a:ext cx="2156662" cy="3220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ctr">
              <a:buNone/>
              <a:defRPr sz="1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>
                <a:latin typeface="Arial Narrow" panose="020B0606020202030204" pitchFamily="34" charset="0"/>
              </a:rPr>
              <a:t>Presentation title</a:t>
            </a:r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5166844" y="1595568"/>
            <a:ext cx="1950889" cy="16308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186273" y="34608"/>
            <a:ext cx="3833871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600" cap="all" spc="9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official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190082" y="6618875"/>
            <a:ext cx="3833871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600" cap="all" spc="9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45403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75999" y="1224000"/>
            <a:ext cx="10800000" cy="4608094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3"/>
              </a:buClr>
              <a:buFontTx/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Clr>
                <a:schemeClr val="accent3"/>
              </a:buClr>
              <a:buFontTx/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Clr>
                <a:schemeClr val="accent3"/>
              </a:buClr>
              <a:buFontTx/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Clr>
                <a:schemeClr val="accent3"/>
              </a:buClr>
              <a:buFontTx/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Clr>
                <a:schemeClr val="accent3"/>
              </a:buClr>
              <a:buFontTx/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76002" y="311733"/>
            <a:ext cx="687221" cy="258532"/>
          </a:xfrm>
          <a:prstGeom prst="rect">
            <a:avLst/>
          </a:prstGeom>
          <a:solidFill>
            <a:schemeClr val="tx1"/>
          </a:solidFill>
        </p:spPr>
        <p:txBody>
          <a:bodyPr wrap="none" lIns="72000" rIns="72000" anchor="b">
            <a:spAutoFit/>
          </a:bodyPr>
          <a:lstStyle>
            <a:lvl1pPr algn="l">
              <a:defRPr sz="1200"/>
            </a:lvl1pPr>
          </a:lstStyle>
          <a:p>
            <a:r>
              <a:rPr lang="en-US" dirty="0"/>
              <a:t>6 SCOTS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76000" y="602678"/>
            <a:ext cx="1100732" cy="322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l">
              <a:buNone/>
              <a:defRPr sz="1800" cap="all" baseline="0">
                <a:latin typeface="Arial Narrow" panose="020B0606020202030204" pitchFamily="34" charset="0"/>
              </a:defRPr>
            </a:lvl1pPr>
            <a:lvl2pPr marL="342900" indent="0" algn="l">
              <a:buNone/>
              <a:defRPr sz="2100">
                <a:latin typeface="Arial Narrow" panose="020B0606020202030204" pitchFamily="34" charset="0"/>
              </a:defRPr>
            </a:lvl2pPr>
            <a:lvl3pPr marL="685800" indent="0" algn="l">
              <a:buNone/>
              <a:defRPr sz="1800">
                <a:latin typeface="Arial Narrow" panose="020B0606020202030204" pitchFamily="34" charset="0"/>
              </a:defRPr>
            </a:lvl3pPr>
            <a:lvl4pPr marL="1028700" indent="0" algn="l">
              <a:buNone/>
              <a:defRPr sz="1500">
                <a:latin typeface="Arial Narrow" panose="020B0606020202030204" pitchFamily="34" charset="0"/>
              </a:defRPr>
            </a:lvl4pPr>
            <a:lvl5pPr marL="1371600" indent="0" algn="l">
              <a:buNone/>
              <a:defRPr sz="15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186273" y="34608"/>
            <a:ext cx="3833871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600" cap="all" spc="9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OFFICIAL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190082" y="6618875"/>
            <a:ext cx="3833871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600" cap="all" spc="9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1234889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48580-B737-4435-A8A8-339FA1AD5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0F768-AC7B-4E9C-BCE8-00E0667AF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57F28-9E3E-4738-9993-6BBE85F7E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FD52B-684A-4F71-9BCC-BFC22BBC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83E9D-0290-4417-B271-314AD2AF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CDF90-0D69-4A7D-9BCF-78670A95F9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062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00" y="1224000"/>
            <a:ext cx="3312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10657" y="1224000"/>
            <a:ext cx="3312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8055609" y="1223963"/>
            <a:ext cx="3312000" cy="43200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76000" y="256333"/>
            <a:ext cx="602263" cy="313932"/>
          </a:xfrm>
          <a:prstGeom prst="rect">
            <a:avLst/>
          </a:prstGeom>
          <a:solidFill>
            <a:schemeClr val="tx1"/>
          </a:solidFill>
        </p:spPr>
        <p:txBody>
          <a:bodyPr wrap="none" lIns="72000" rIns="72000" anchor="b">
            <a:spAutoFit/>
          </a:bodyPr>
          <a:lstStyle>
            <a:lvl1pPr algn="l">
              <a:defRPr sz="16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561128"/>
            <a:ext cx="1418640" cy="405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36000" anchor="ctr" anchorCtr="0">
            <a:spAutoFit/>
          </a:bodyPr>
          <a:lstStyle>
            <a:lvl1pPr marL="0" indent="0" algn="l">
              <a:buNone/>
              <a:defRPr sz="2400" cap="all" baseline="0">
                <a:latin typeface="Arial Narrow" panose="020B0606020202030204" pitchFamily="34" charset="0"/>
              </a:defRPr>
            </a:lvl1pPr>
            <a:lvl2pPr marL="457200" indent="0" algn="l">
              <a:buNone/>
              <a:defRPr sz="2800">
                <a:latin typeface="Arial Narrow" panose="020B0606020202030204" pitchFamily="34" charset="0"/>
              </a:defRPr>
            </a:lvl2pPr>
            <a:lvl3pPr marL="914400" indent="0" algn="l">
              <a:buNone/>
              <a:defRPr sz="2400">
                <a:latin typeface="Arial Narrow" panose="020B0606020202030204" pitchFamily="34" charset="0"/>
              </a:defRPr>
            </a:lvl3pPr>
            <a:lvl4pPr marL="1371600" indent="0" algn="l">
              <a:buNone/>
              <a:defRPr sz="2000">
                <a:latin typeface="Arial Narrow" panose="020B0606020202030204" pitchFamily="34" charset="0"/>
              </a:defRPr>
            </a:lvl4pPr>
            <a:lvl5pPr marL="1828800" indent="0" algn="l">
              <a:buNone/>
              <a:defRPr sz="20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6397448"/>
            <a:ext cx="367943" cy="255600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A8A9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811FC5-B1A5-4ED5-9677-06BE0FAEF3F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75999" y="6397448"/>
            <a:ext cx="4320000" cy="257175"/>
          </a:xfrm>
          <a:prstGeom prst="rect">
            <a:avLst/>
          </a:prstGeom>
        </p:spPr>
        <p:txBody>
          <a:bodyPr lIns="72000" tIns="36000" rIns="72000" bIns="36000" anchor="ctr" anchorCtr="0"/>
          <a:lstStyle>
            <a:lvl1pPr marL="0" indent="0">
              <a:buFontTx/>
              <a:buNone/>
              <a:defRPr sz="1000" i="1">
                <a:solidFill>
                  <a:srgbClr val="A8A9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000" i="1">
                <a:latin typeface="Arial" panose="020B0604020202020204" pitchFamily="34" charset="0"/>
                <a:cs typeface="Arial" panose="020B0604020202020204" pitchFamily="34" charset="0"/>
              </a:rPr>
              <a:t>Footnote:</a:t>
            </a:r>
            <a:endParaRPr lang="en-GB"/>
          </a:p>
        </p:txBody>
      </p:sp>
      <p:cxnSp>
        <p:nvCxnSpPr>
          <p:cNvPr id="23" name="Straight Connector 22"/>
          <p:cNvCxnSpPr/>
          <p:nvPr userDrawn="1"/>
        </p:nvCxnSpPr>
        <p:spPr bwMode="auto">
          <a:xfrm>
            <a:off x="576000" y="6442073"/>
            <a:ext cx="0" cy="272536"/>
          </a:xfrm>
          <a:prstGeom prst="line">
            <a:avLst/>
          </a:prstGeom>
          <a:solidFill>
            <a:srgbClr val="4E562B"/>
          </a:solidFill>
          <a:ln w="12700" cap="flat" cmpd="sng" algn="ctr">
            <a:solidFill>
              <a:srgbClr val="A8A99E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186272" y="34608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CLASSIFICATION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190082" y="6618875"/>
            <a:ext cx="3833870" cy="216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800" cap="all" spc="12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867637536"/>
      </p:ext>
    </p:extLst>
  </p:cSld>
  <p:clrMapOvr>
    <a:masterClrMapping/>
  </p:clrMapOvr>
  <p:transition spd="slow" advTm="3000">
    <p:split orient="vert"/>
  </p:transition>
  <p:extLst>
    <p:ext uri="{DCECCB84-F9BA-43D5-87BE-67443E8EF086}">
      <p15:sldGuideLst xmlns:p15="http://schemas.microsoft.com/office/powerpoint/2012/main">
        <p15:guide id="1" pos="716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2357" y="5979755"/>
            <a:ext cx="746175" cy="663757"/>
          </a:xfrm>
          <a:prstGeom prst="rect">
            <a:avLst/>
          </a:prstGeom>
        </p:spPr>
      </p:pic>
      <p:pic>
        <p:nvPicPr>
          <p:cNvPr id="4" name="Picture 3" descr="A drawing of a person&#10;&#10;Description automatically generated">
            <a:extLst>
              <a:ext uri="{FF2B5EF4-FFF2-40B4-BE49-F238E27FC236}">
                <a16:creationId xmlns:a16="http://schemas.microsoft.com/office/drawing/2014/main" id="{7CBF6504-1F80-49B3-A1DB-31A068BCAD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9454" y="6033605"/>
            <a:ext cx="656999" cy="556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C77300-046A-4993-B69A-896DFCFAE6E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2" y="0"/>
            <a:ext cx="429490" cy="5778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3106B7-ED8C-403F-8906-4D227AC176BD}"/>
              </a:ext>
            </a:extLst>
          </p:cNvPr>
          <p:cNvSpPr/>
          <p:nvPr userDrawn="1"/>
        </p:nvSpPr>
        <p:spPr>
          <a:xfrm>
            <a:off x="139059" y="527180"/>
            <a:ext cx="3177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BDC38A-C0F3-4A0A-B833-3C1B9E203D07}"/>
              </a:ext>
            </a:extLst>
          </p:cNvPr>
          <p:cNvSpPr txBox="1"/>
          <p:nvPr userDrawn="1"/>
        </p:nvSpPr>
        <p:spPr>
          <a:xfrm>
            <a:off x="4333702" y="6404993"/>
            <a:ext cx="352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/>
              <a:t>Credible, Capable and Deployable </a:t>
            </a:r>
          </a:p>
        </p:txBody>
      </p:sp>
    </p:spTree>
    <p:extLst>
      <p:ext uri="{BB962C8B-B14F-4D97-AF65-F5344CB8AC3E}">
        <p14:creationId xmlns:p14="http://schemas.microsoft.com/office/powerpoint/2010/main" val="340101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200" b="0" i="0" kern="1200" cap="all" baseline="0">
          <a:solidFill>
            <a:schemeClr val="bg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6B9631-1BAB-4C69-9F05-15C881650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409" y="181304"/>
            <a:ext cx="831887" cy="303127"/>
          </a:xfrm>
        </p:spPr>
        <p:txBody>
          <a:bodyPr/>
          <a:lstStyle/>
          <a:p>
            <a:r>
              <a:rPr lang="en-GB" dirty="0"/>
              <a:t>6 SCOTS 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22BDD73-A919-417E-9F53-ADAF0577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11FC5-B1A5-4ED5-9677-06BE0FAEF3F6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A8A9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333" b="0" i="0" u="none" strike="noStrike" kern="1200" cap="none" spc="0" normalizeH="0" baseline="0" noProof="0" dirty="0">
              <a:ln>
                <a:noFill/>
              </a:ln>
              <a:solidFill>
                <a:srgbClr val="A8A99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971C5D5-8B2C-45EC-A234-050460E87490}"/>
              </a:ext>
            </a:extLst>
          </p:cNvPr>
          <p:cNvCxnSpPr>
            <a:cxnSpLocks/>
          </p:cNvCxnSpPr>
          <p:nvPr/>
        </p:nvCxnSpPr>
        <p:spPr>
          <a:xfrm>
            <a:off x="583409" y="6485202"/>
            <a:ext cx="0" cy="252151"/>
          </a:xfrm>
          <a:prstGeom prst="line">
            <a:avLst/>
          </a:prstGeom>
          <a:ln w="12700">
            <a:solidFill>
              <a:srgbClr val="A8A9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2">
            <a:extLst>
              <a:ext uri="{FF2B5EF4-FFF2-40B4-BE49-F238E27FC236}">
                <a16:creationId xmlns:a16="http://schemas.microsoft.com/office/drawing/2014/main" id="{8AA64671-E3B7-4826-A604-4D8892B924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90645" y="2634691"/>
            <a:ext cx="2680353" cy="2310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dirty="0">
                <a:solidFill>
                  <a:srgbClr val="000000"/>
                </a:solidFill>
                <a:latin typeface="Calibri" panose="020F0502020204030204"/>
              </a:rPr>
              <a:t>CO 6 SCOTS and Mayor of Montreuil-sur-Mer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Table 18">
            <a:extLst>
              <a:ext uri="{FF2B5EF4-FFF2-40B4-BE49-F238E27FC236}">
                <a16:creationId xmlns:a16="http://schemas.microsoft.com/office/drawing/2014/main" id="{2D21E698-2621-4013-922D-2AE5B6F17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756166"/>
              </p:ext>
            </p:extLst>
          </p:nvPr>
        </p:nvGraphicFramePr>
        <p:xfrm>
          <a:off x="118801" y="710221"/>
          <a:ext cx="5499574" cy="11950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34311">
                  <a:extLst>
                    <a:ext uri="{9D8B030D-6E8A-4147-A177-3AD203B41FA5}">
                      <a16:colId xmlns:a16="http://schemas.microsoft.com/office/drawing/2014/main" val="2823283904"/>
                    </a:ext>
                  </a:extLst>
                </a:gridCol>
                <a:gridCol w="4065263">
                  <a:extLst>
                    <a:ext uri="{9D8B030D-6E8A-4147-A177-3AD203B41FA5}">
                      <a16:colId xmlns:a16="http://schemas.microsoft.com/office/drawing/2014/main" val="894449502"/>
                    </a:ext>
                  </a:extLst>
                </a:gridCol>
              </a:tblGrid>
              <a:tr h="218174">
                <a:tc>
                  <a:txBody>
                    <a:bodyPr/>
                    <a:lstStyle/>
                    <a:p>
                      <a:pPr algn="ctr"/>
                      <a:r>
                        <a:rPr lang="en-GB" sz="12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SCOTS</a:t>
                      </a:r>
                    </a:p>
                  </a:txBody>
                  <a:tcPr marL="6350" marR="6350" marT="635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29095"/>
                  </a:ext>
                </a:extLst>
              </a:tr>
              <a:tr h="293044">
                <a:tc>
                  <a:txBody>
                    <a:bodyPr/>
                    <a:lstStyle/>
                    <a:p>
                      <a:pPr algn="ctr"/>
                      <a:r>
                        <a:rPr lang="en-GB" sz="12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Commemorating the restoration of the statue of Field Marshall Haig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173541428"/>
                  </a:ext>
                </a:extLst>
              </a:tr>
              <a:tr h="206248">
                <a:tc>
                  <a:txBody>
                    <a:bodyPr/>
                    <a:lstStyle/>
                    <a:p>
                      <a:pPr algn="ctr"/>
                      <a:r>
                        <a:rPr lang="en-GB" sz="12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Where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Montreuil-sur-Mer in France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191254394"/>
                  </a:ext>
                </a:extLst>
              </a:tr>
              <a:tr h="206248">
                <a:tc>
                  <a:txBody>
                    <a:bodyPr/>
                    <a:lstStyle/>
                    <a:p>
                      <a:pPr algn="ctr"/>
                      <a:r>
                        <a:rPr lang="en-GB" sz="12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17 - 19 June 22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133522955"/>
                  </a:ext>
                </a:extLst>
              </a:tr>
            </a:tbl>
          </a:graphicData>
        </a:graphic>
      </p:graphicFrame>
      <p:pic>
        <p:nvPicPr>
          <p:cNvPr id="4" name="Picture 3" descr="A picture containing tree, outdoor, person, sky&#10;&#10;Description automatically generated">
            <a:extLst>
              <a:ext uri="{FF2B5EF4-FFF2-40B4-BE49-F238E27FC236}">
                <a16:creationId xmlns:a16="http://schemas.microsoft.com/office/drawing/2014/main" id="{1884A072-442F-4FD6-B6B6-A59072CF2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507" y="181304"/>
            <a:ext cx="2680352" cy="2427132"/>
          </a:xfrm>
          <a:prstGeom prst="rect">
            <a:avLst/>
          </a:prstGeom>
        </p:spPr>
      </p:pic>
      <p:pic>
        <p:nvPicPr>
          <p:cNvPr id="11" name="Picture 10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2118DB56-6F0D-4D41-8C36-40D084349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91" y="181304"/>
            <a:ext cx="3636208" cy="2427132"/>
          </a:xfrm>
          <a:prstGeom prst="rect">
            <a:avLst/>
          </a:prstGeom>
        </p:spPr>
      </p:pic>
      <p:sp>
        <p:nvSpPr>
          <p:cNvPr id="16" name="AutoShape 2">
            <a:extLst>
              <a:ext uri="{FF2B5EF4-FFF2-40B4-BE49-F238E27FC236}">
                <a16:creationId xmlns:a16="http://schemas.microsoft.com/office/drawing/2014/main" id="{1BA484E8-F0BF-491D-A0E9-3B4849BBEE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4918" y="2634691"/>
            <a:ext cx="2680353" cy="2310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dirty="0">
                <a:solidFill>
                  <a:srgbClr val="000000"/>
                </a:solidFill>
                <a:latin typeface="Calibri" panose="020F0502020204030204"/>
              </a:rPr>
              <a:t>CO, QM, RSM 6 and 7 SCOTS at Gala Dinner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statue of a person riding a horse&#10;&#10;Description automatically generated">
            <a:extLst>
              <a:ext uri="{FF2B5EF4-FFF2-40B4-BE49-F238E27FC236}">
                <a16:creationId xmlns:a16="http://schemas.microsoft.com/office/drawing/2014/main" id="{DCE3532E-939E-4F82-9BBE-6915A196B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1" y="1957870"/>
            <a:ext cx="3171825" cy="4779483"/>
          </a:xfrm>
          <a:prstGeom prst="rect">
            <a:avLst/>
          </a:prstGeom>
        </p:spPr>
      </p:pic>
      <p:sp>
        <p:nvSpPr>
          <p:cNvPr id="20" name="AutoShape 2">
            <a:extLst>
              <a:ext uri="{FF2B5EF4-FFF2-40B4-BE49-F238E27FC236}">
                <a16:creationId xmlns:a16="http://schemas.microsoft.com/office/drawing/2014/main" id="{8C0245E5-2505-4A35-ABAF-86361F2318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1434" y="6421097"/>
            <a:ext cx="2386555" cy="2555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dirty="0">
                <a:solidFill>
                  <a:srgbClr val="000000"/>
                </a:solidFill>
                <a:latin typeface="Calibri" panose="020F0502020204030204"/>
              </a:rPr>
              <a:t>FM Haig – Centre of Montreuil-sur-Mer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C0ACCB19-7B32-40A1-8D78-3D669B5EA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59757" y="1954965"/>
            <a:ext cx="2195770" cy="10008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Montreuil-sur-Mer – The home of the General Headquarters of the British Armies in France and Belgium (GCHQ) during the First World War under Field Marshall Haig</a:t>
            </a: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9C20E52A-103B-4928-9F2E-5464EAA9E9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59758" y="4116488"/>
            <a:ext cx="2193297" cy="10341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three years, from March 1916 to April 1919, the inhabitants of Montreuil-sur-Mer were involved in a daily </a:t>
            </a:r>
            <a:r>
              <a:rPr kumimoji="0" lang="en-GB" sz="105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entente cordiale 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the several thousand British troops stationed there.</a:t>
            </a:r>
          </a:p>
        </p:txBody>
      </p:sp>
      <p:pic>
        <p:nvPicPr>
          <p:cNvPr id="25" name="Picture 24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65BDA037-4A92-4A89-93C1-687E3E0DA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790" y="3005480"/>
            <a:ext cx="1807409" cy="1849324"/>
          </a:xfrm>
          <a:prstGeom prst="rect">
            <a:avLst/>
          </a:prstGeom>
        </p:spPr>
      </p:pic>
      <p:pic>
        <p:nvPicPr>
          <p:cNvPr id="27" name="Picture 26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A69394AA-1025-4110-A6B9-0275A9DC56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95" y="3005480"/>
            <a:ext cx="1828095" cy="1849324"/>
          </a:xfrm>
          <a:prstGeom prst="rect">
            <a:avLst/>
          </a:prstGeom>
        </p:spPr>
      </p:pic>
      <p:pic>
        <p:nvPicPr>
          <p:cNvPr id="29" name="Picture 28" descr="A statue of a person riding a horse with a flag in front of a pool and buildings&#10;&#10;Description automatically generated with low confidence">
            <a:extLst>
              <a:ext uri="{FF2B5EF4-FFF2-40B4-BE49-F238E27FC236}">
                <a16:creationId xmlns:a16="http://schemas.microsoft.com/office/drawing/2014/main" id="{3C44B827-ED41-410C-A164-CD8C3A45C0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57" y="3005480"/>
            <a:ext cx="2193298" cy="1059497"/>
          </a:xfrm>
          <a:prstGeom prst="rect">
            <a:avLst/>
          </a:prstGeom>
        </p:spPr>
      </p:pic>
      <p:pic>
        <p:nvPicPr>
          <p:cNvPr id="35" name="Picture 34" descr="A group of men standing in front of a statue&#10;&#10;Description automatically generated with low confidence">
            <a:extLst>
              <a:ext uri="{FF2B5EF4-FFF2-40B4-BE49-F238E27FC236}">
                <a16:creationId xmlns:a16="http://schemas.microsoft.com/office/drawing/2014/main" id="{BB4C40C9-80BC-4474-8639-6F37DC336D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57" y="5213023"/>
            <a:ext cx="2193297" cy="1524330"/>
          </a:xfrm>
          <a:prstGeom prst="rect">
            <a:avLst/>
          </a:prstGeom>
        </p:spPr>
      </p:pic>
      <p:pic>
        <p:nvPicPr>
          <p:cNvPr id="37" name="Picture 36" descr="A picture containing stone&#10;&#10;Description automatically generated">
            <a:extLst>
              <a:ext uri="{FF2B5EF4-FFF2-40B4-BE49-F238E27FC236}">
                <a16:creationId xmlns:a16="http://schemas.microsoft.com/office/drawing/2014/main" id="{E4AE1AD5-A347-467E-8A89-C7E2B0275F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6989" y="4895221"/>
            <a:ext cx="3636207" cy="1832960"/>
          </a:xfrm>
          <a:prstGeom prst="rect">
            <a:avLst/>
          </a:prstGeom>
        </p:spPr>
      </p:pic>
      <p:pic>
        <p:nvPicPr>
          <p:cNvPr id="39" name="Picture 38" descr="A person holding a flag&#10;&#10;Description automatically generated with medium confidence">
            <a:extLst>
              <a:ext uri="{FF2B5EF4-FFF2-40B4-BE49-F238E27FC236}">
                <a16:creationId xmlns:a16="http://schemas.microsoft.com/office/drawing/2014/main" id="{D55A2BE7-2694-4766-B81B-07E1C99F58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54" y="3005480"/>
            <a:ext cx="1363105" cy="3731873"/>
          </a:xfrm>
          <a:prstGeom prst="rect">
            <a:avLst/>
          </a:prstGeom>
        </p:spPr>
      </p:pic>
      <p:pic>
        <p:nvPicPr>
          <p:cNvPr id="41" name="Picture 40" descr="A person in a uniform holding a flag&#10;&#10;Description automatically generated with low confidence">
            <a:extLst>
              <a:ext uri="{FF2B5EF4-FFF2-40B4-BE49-F238E27FC236}">
                <a16:creationId xmlns:a16="http://schemas.microsoft.com/office/drawing/2014/main" id="{423523C2-F799-4C30-AA06-49ECBF932D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59" y="3011715"/>
            <a:ext cx="1451700" cy="37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93040"/>
      </p:ext>
    </p:extLst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1_Army Template">
  <a:themeElements>
    <a:clrScheme name="Army Brand">
      <a:dk1>
        <a:srgbClr val="000000"/>
      </a:dk1>
      <a:lt1>
        <a:sysClr val="window" lastClr="FFFFFF"/>
      </a:lt1>
      <a:dk2>
        <a:srgbClr val="4B4F54"/>
      </a:dk2>
      <a:lt2>
        <a:srgbClr val="E7E6E6"/>
      </a:lt2>
      <a:accent1>
        <a:srgbClr val="215732"/>
      </a:accent1>
      <a:accent2>
        <a:srgbClr val="C5B783"/>
      </a:accent2>
      <a:accent3>
        <a:srgbClr val="79863C"/>
      </a:accent3>
      <a:accent4>
        <a:srgbClr val="F6BE00"/>
      </a:accent4>
      <a:accent5>
        <a:srgbClr val="00677F"/>
      </a:accent5>
      <a:accent6>
        <a:srgbClr val="C810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1113_GOC RC_Visit_7 Jan 20-SO2 FB Plans-O" id="{9F87D6E1-43E1-405A-80B0-2D1C2B5D9E3F}" vid="{09915154-161C-4210-9872-A69211C475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112</Words>
  <Application>Microsoft Office PowerPoint</Application>
  <PresentationFormat>Widescreen</PresentationFormat>
  <Paragraphs>16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Narrow</vt:lpstr>
      <vt:lpstr>Calibri</vt:lpstr>
      <vt:lpstr>Wingdings</vt:lpstr>
      <vt:lpstr>1_Army Template</vt:lpstr>
      <vt:lpstr>6 SCOTS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 SCOTS</dc:title>
  <dc:creator>Hill, Michael Capt (6SCOTS-ADJT)</dc:creator>
  <cp:lastModifiedBy>Stuart, Robert Lt Col (6SCOTS-CO)</cp:lastModifiedBy>
  <cp:revision>37</cp:revision>
  <dcterms:created xsi:type="dcterms:W3CDTF">2022-01-25T18:06:47Z</dcterms:created>
  <dcterms:modified xsi:type="dcterms:W3CDTF">2022-06-21T19:17:13Z</dcterms:modified>
</cp:coreProperties>
</file>